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1"/>
  </p:notesMasterIdLst>
  <p:handoutMasterIdLst>
    <p:handoutMasterId r:id="rId22"/>
  </p:handoutMasterIdLst>
  <p:sldIdLst>
    <p:sldId id="719" r:id="rId8"/>
    <p:sldId id="576" r:id="rId9"/>
    <p:sldId id="823" r:id="rId10"/>
    <p:sldId id="917" r:id="rId11"/>
    <p:sldId id="911" r:id="rId12"/>
    <p:sldId id="916" r:id="rId13"/>
    <p:sldId id="824" r:id="rId14"/>
    <p:sldId id="912" r:id="rId15"/>
    <p:sldId id="829" r:id="rId16"/>
    <p:sldId id="913" r:id="rId17"/>
    <p:sldId id="914" r:id="rId18"/>
    <p:sldId id="909" r:id="rId19"/>
    <p:sldId id="9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05" autoAdjust="0"/>
  </p:normalViewPr>
  <p:slideViewPr>
    <p:cSldViewPr snapToGrid="0" showGuides="1">
      <p:cViewPr varScale="1">
        <p:scale>
          <a:sx n="111" d="100"/>
          <a:sy n="111" d="100"/>
        </p:scale>
        <p:origin x="936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7/2/2018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5935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931657"/>
            <a:ext cx="9144000" cy="928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4008" y="5000647"/>
            <a:ext cx="8993876" cy="767919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Three </a:t>
            </a:r>
            <a:r>
              <a:rPr lang="en-US" sz="3000" dirty="0" smtClean="0">
                <a:solidFill>
                  <a:schemeClr val="bg1"/>
                </a:solidFill>
              </a:rPr>
              <a:t>scenarios for acquisitions </a:t>
            </a:r>
            <a:r>
              <a:rPr lang="en-US" sz="3000" dirty="0">
                <a:solidFill>
                  <a:schemeClr val="bg1"/>
                </a:solidFill>
              </a:rPr>
              <a:t>in </a:t>
            </a:r>
            <a:r>
              <a:rPr lang="en-US" sz="3000" dirty="0" smtClean="0">
                <a:solidFill>
                  <a:schemeClr val="bg1"/>
                </a:solidFill>
              </a:rPr>
              <a:t>consortia – 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High </a:t>
            </a:r>
            <a:r>
              <a:rPr lang="en-US" sz="3000" dirty="0">
                <a:solidFill>
                  <a:schemeClr val="bg1"/>
                </a:solidFill>
              </a:rPr>
              <a:t>Level </a:t>
            </a:r>
            <a:r>
              <a:rPr lang="en-US" sz="3000" dirty="0" smtClean="0">
                <a:solidFill>
                  <a:schemeClr val="bg1"/>
                </a:solidFill>
              </a:rPr>
              <a:t>Explanation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62097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 smtClean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0" y="5942481"/>
            <a:ext cx="1609483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58180"/>
            <a:ext cx="48463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http://www.julac.org/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" y="0"/>
            <a:ext cx="9144000" cy="23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5353"/>
            <a:ext cx="2534004" cy="7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004" y="2442802"/>
            <a:ext cx="2133898" cy="62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328" y="2488931"/>
            <a:ext cx="2495898" cy="590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" y="3184448"/>
            <a:ext cx="2143424" cy="724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911" y="3133476"/>
            <a:ext cx="2505425" cy="8287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328" y="3156643"/>
            <a:ext cx="2638793" cy="828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" y="3972347"/>
            <a:ext cx="1752845" cy="685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6911" y="3967145"/>
            <a:ext cx="202910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</a:t>
            </a:r>
            <a:r>
              <a:rPr lang="en-US" dirty="0" smtClean="0"/>
              <a:t>2 </a:t>
            </a:r>
            <a:r>
              <a:rPr lang="en-US" dirty="0"/>
              <a:t>(licenses of type negotiation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5452252"/>
          </a:xfrm>
        </p:spPr>
        <p:txBody>
          <a:bodyPr>
            <a:noAutofit/>
          </a:bodyPr>
          <a:lstStyle/>
          <a:p>
            <a:r>
              <a:rPr lang="en-US" dirty="0" smtClean="0"/>
              <a:t>The staff of the Network Zone creates a license in the network Zone and the license is of type “Negotiation”</a:t>
            </a:r>
          </a:p>
          <a:p>
            <a:r>
              <a:rPr lang="en-US" dirty="0" smtClean="0"/>
              <a:t>In the "</a:t>
            </a:r>
            <a:r>
              <a:rPr lang="en-US" dirty="0"/>
              <a:t>negotiation details" tab of license </a:t>
            </a:r>
            <a:r>
              <a:rPr lang="en-US" dirty="0" smtClean="0"/>
              <a:t>each member which may use the license is added as well as the corresponding price.</a:t>
            </a:r>
          </a:p>
          <a:p>
            <a:r>
              <a:rPr lang="en-US" dirty="0" smtClean="0"/>
              <a:t>The license is associated with one or more resources</a:t>
            </a:r>
            <a:endParaRPr lang="en-US" dirty="0"/>
          </a:p>
          <a:p>
            <a:r>
              <a:rPr lang="en-US" dirty="0" smtClean="0"/>
              <a:t>The member institution then searches the network zone for the resources, clicks “order” and the license is automatically used and the price is already filled in from the license.</a:t>
            </a:r>
          </a:p>
          <a:p>
            <a:r>
              <a:rPr lang="en-US" dirty="0" smtClean="0"/>
              <a:t>Remainder of ordering process is “as usual”.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 </a:t>
            </a:r>
            <a:r>
              <a:rPr lang="en-US" dirty="0" smtClean="0"/>
              <a:t>2 </a:t>
            </a:r>
            <a:r>
              <a:rPr lang="en-US" dirty="0"/>
              <a:t>(licenses of type negotiation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5452252"/>
          </a:xfrm>
        </p:spPr>
        <p:txBody>
          <a:bodyPr>
            <a:noAutofit/>
          </a:bodyPr>
          <a:lstStyle/>
          <a:p>
            <a:r>
              <a:rPr lang="en-US" dirty="0" smtClean="0"/>
              <a:t>Regarding the negotiation license:</a:t>
            </a:r>
          </a:p>
          <a:p>
            <a:r>
              <a:rPr lang="en-US" dirty="0" smtClean="0"/>
              <a:t>Unlike </a:t>
            </a:r>
            <a:r>
              <a:rPr lang="en-US" dirty="0"/>
              <a:t>other licenses entered into Alma that are used only for informational purposes, </a:t>
            </a:r>
            <a:r>
              <a:rPr lang="en-US" b="1" dirty="0"/>
              <a:t>a negotiation license serves a functional effect in Alma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electronic resource managed by the Network Zone cannot be ordered unless both the resource and the member institution are linked to a negotiation license. The resource must be activated in the Network Zone, and the member institution's license period must be current in the license.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92072" y="3507521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 smtClean="0"/>
              <a:t>2 (licenses of type negotiation)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92071" y="4304584"/>
            <a:ext cx="6257735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1" y="444338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3 (shared licenses)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2071" y="552175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942" y="5305817"/>
            <a:ext cx="2284247" cy="1026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92072" y="2265450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1 (all ordering done in network zone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0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 (shared licenses)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546" y="752603"/>
            <a:ext cx="8961120" cy="5415283"/>
          </a:xfrm>
        </p:spPr>
        <p:txBody>
          <a:bodyPr>
            <a:noAutofit/>
          </a:bodyPr>
          <a:lstStyle/>
          <a:p>
            <a:r>
              <a:rPr lang="en-US" dirty="0"/>
              <a:t>The staff of the Network Zone creates a license in the network </a:t>
            </a:r>
            <a:r>
              <a:rPr lang="en-US" dirty="0" smtClean="0"/>
              <a:t>Zone.</a:t>
            </a:r>
          </a:p>
          <a:p>
            <a:r>
              <a:rPr lang="en-US" dirty="0" smtClean="0"/>
              <a:t>The license can </a:t>
            </a:r>
            <a:r>
              <a:rPr lang="en-US" dirty="0" smtClean="0"/>
              <a:t>optionally be </a:t>
            </a:r>
            <a:r>
              <a:rPr lang="en-US" dirty="0" smtClean="0"/>
              <a:t>of type “</a:t>
            </a:r>
            <a:r>
              <a:rPr lang="en-US" dirty="0"/>
              <a:t>Negotiation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The license is centrally managed and shared with each member.</a:t>
            </a:r>
          </a:p>
          <a:p>
            <a:r>
              <a:rPr lang="en-US" dirty="0" smtClean="0"/>
              <a:t>Each member institution can then add an amendment unique to the institution, for example with it’s own “Terms of use”.</a:t>
            </a:r>
          </a:p>
          <a:p>
            <a:r>
              <a:rPr lang="en-US" dirty="0" smtClean="0"/>
              <a:t>Each </a:t>
            </a:r>
            <a:r>
              <a:rPr lang="en-US" dirty="0"/>
              <a:t>member institution can purchase resources and attach them to </a:t>
            </a:r>
            <a:r>
              <a:rPr lang="en-US" dirty="0" smtClean="0"/>
              <a:t>the shared license in their own institution.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92072" y="3507521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2 (licenses of type negotiation)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4" y="1083575"/>
            <a:ext cx="3736686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392071" y="4575208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3 (shared licenses)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071" y="552175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0942" y="5295331"/>
            <a:ext cx="2284247" cy="10372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92072" y="2265450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1 (all ordering done in network zone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542" y="769168"/>
            <a:ext cx="8400772" cy="5545368"/>
          </a:xfrm>
        </p:spPr>
        <p:txBody>
          <a:bodyPr>
            <a:noAutofit/>
          </a:bodyPr>
          <a:lstStyle/>
          <a:p>
            <a:r>
              <a:rPr lang="en-US" dirty="0"/>
              <a:t>In a collaborative network </a:t>
            </a:r>
            <a:r>
              <a:rPr lang="en-US" dirty="0" smtClean="0"/>
              <a:t>(for example a consortium) it is possible for the central administration (in the Network Zone institution) to negotiate </a:t>
            </a:r>
            <a:r>
              <a:rPr lang="en-US" dirty="0"/>
              <a:t>licenses with </a:t>
            </a:r>
            <a:r>
              <a:rPr lang="en-US" dirty="0" smtClean="0"/>
              <a:t>vendors.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typically done by the central administration on </a:t>
            </a:r>
            <a:r>
              <a:rPr lang="en-US" dirty="0"/>
              <a:t>behalf of multiple member institutions.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542" y="769168"/>
            <a:ext cx="8400772" cy="5545368"/>
          </a:xfrm>
        </p:spPr>
        <p:txBody>
          <a:bodyPr>
            <a:noAutofit/>
          </a:bodyPr>
          <a:lstStyle/>
          <a:p>
            <a:r>
              <a:rPr lang="en-US" dirty="0" smtClean="0"/>
              <a:t>The three scenarios: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Scenario 1 - Acquisitions of E-Resources done entirely in the network </a:t>
            </a:r>
            <a:r>
              <a:rPr lang="en-US" dirty="0" smtClean="0"/>
              <a:t>zone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Scenario 2 - Negotiation type license in network zone and POLs in member </a:t>
            </a:r>
            <a:r>
              <a:rPr lang="en-US" dirty="0" smtClean="0"/>
              <a:t>institutions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Scenario 3 - Shared licenses from network zone and POLs in member institutions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542" y="769168"/>
            <a:ext cx="8400772" cy="5545368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the first scenario all work is done by and in the network institution. 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In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scenarios the </a:t>
            </a:r>
            <a:r>
              <a:rPr lang="en-US" sz="2400" dirty="0" smtClean="0"/>
              <a:t>the POLs are created in the member institution using </a:t>
            </a:r>
            <a:endParaRPr lang="en-US" sz="2400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license either </a:t>
            </a:r>
            <a:endParaRPr lang="en-US" dirty="0" smtClean="0"/>
          </a:p>
          <a:p>
            <a:pPr lvl="2"/>
            <a:r>
              <a:rPr lang="en-US" sz="2400" dirty="0" smtClean="0"/>
              <a:t>Created locally in the member institution</a:t>
            </a:r>
          </a:p>
          <a:p>
            <a:pPr lvl="2"/>
            <a:r>
              <a:rPr lang="en-US" sz="2400" dirty="0" smtClean="0"/>
              <a:t>Managed </a:t>
            </a:r>
            <a:r>
              <a:rPr lang="en-US" sz="2400" dirty="0" smtClean="0"/>
              <a:t>by </a:t>
            </a:r>
            <a:r>
              <a:rPr lang="en-US" sz="2400" dirty="0" smtClean="0"/>
              <a:t>the </a:t>
            </a:r>
            <a:r>
              <a:rPr lang="en-US" sz="2400" dirty="0" smtClean="0"/>
              <a:t>network </a:t>
            </a:r>
            <a:r>
              <a:rPr lang="en-US" sz="2400" dirty="0" smtClean="0"/>
              <a:t>institution</a:t>
            </a:r>
          </a:p>
          <a:p>
            <a:pPr lvl="2"/>
            <a:r>
              <a:rPr lang="en-US" sz="2400" dirty="0" smtClean="0"/>
              <a:t>Shared by the network institution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A vendor either</a:t>
            </a:r>
          </a:p>
          <a:p>
            <a:pPr lvl="2"/>
            <a:r>
              <a:rPr lang="en-US" sz="2400" dirty="0"/>
              <a:t>Created locally in the member institution</a:t>
            </a:r>
          </a:p>
          <a:p>
            <a:pPr lvl="2"/>
            <a:r>
              <a:rPr lang="en-US" sz="2400" dirty="0" smtClean="0"/>
              <a:t>Shared </a:t>
            </a:r>
            <a:r>
              <a:rPr lang="en-US" sz="2400" dirty="0"/>
              <a:t>by the network institution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542" y="769168"/>
            <a:ext cx="8400772" cy="5545368"/>
          </a:xfrm>
        </p:spPr>
        <p:txBody>
          <a:bodyPr>
            <a:noAutofit/>
          </a:bodyPr>
          <a:lstStyle/>
          <a:p>
            <a:r>
              <a:rPr lang="en-US" sz="2400" dirty="0" smtClean="0"/>
              <a:t>Each of the three scenarios described here in very high level are explained in depth in separate presentations.</a:t>
            </a:r>
          </a:p>
          <a:p>
            <a:r>
              <a:rPr lang="en-US" sz="2400" dirty="0" smtClean="0"/>
              <a:t>There are three separate presentations – each one is dedicated to one of the three scenarios.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92072" y="3507521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2 (licenses of type negotiation)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92071" y="2144317"/>
            <a:ext cx="6026645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2071" y="552175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942" y="5295331"/>
            <a:ext cx="2284247" cy="10372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92072" y="2265450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1 (all ordering done in network zone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2071" y="444338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3 (shared licenses)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0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</a:t>
            </a:r>
            <a:r>
              <a:rPr lang="en-US" dirty="0" smtClean="0"/>
              <a:t>1 </a:t>
            </a:r>
            <a:r>
              <a:rPr lang="en-US" dirty="0"/>
              <a:t>(all ordering done in network zone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5452252"/>
          </a:xfrm>
        </p:spPr>
        <p:txBody>
          <a:bodyPr>
            <a:noAutofit/>
          </a:bodyPr>
          <a:lstStyle/>
          <a:p>
            <a:r>
              <a:rPr lang="en-US" dirty="0" smtClean="0"/>
              <a:t>In this scenario everything is done in the network.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network institution has the funds, vendors, licenses and creates the POLs.</a:t>
            </a:r>
          </a:p>
          <a:p>
            <a:r>
              <a:rPr lang="en-US" dirty="0" smtClean="0"/>
              <a:t>All access to the resources is controlled via the “available for” inventory network groups.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70" y="5914"/>
            <a:ext cx="2543530" cy="12193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660047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392072" y="2265450"/>
            <a:ext cx="7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1 (all ordering done in network zone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2072" y="3507521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</a:t>
            </a:r>
            <a:r>
              <a:rPr lang="en-US" sz="2400" dirty="0"/>
              <a:t>2 (licenses of type negotiation)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70973" y="3352313"/>
            <a:ext cx="6257735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1392072" y="1224229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92071" y="552175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0942" y="5305817"/>
            <a:ext cx="2284247" cy="102674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92071" y="4443386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Scenario 3 (shared licenses)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2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EE3A4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EE3A43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10987</TotalTime>
  <Words>526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Three scenarios for acquisitions in consortia –  High Level Explanation</vt:lpstr>
      <vt:lpstr>PowerPoint Presentation</vt:lpstr>
      <vt:lpstr>Introduction</vt:lpstr>
      <vt:lpstr>Introduction</vt:lpstr>
      <vt:lpstr>Introduction</vt:lpstr>
      <vt:lpstr>Introduction</vt:lpstr>
      <vt:lpstr>PowerPoint Presentation</vt:lpstr>
      <vt:lpstr>Scenario 1 (all ordering done in network zone)</vt:lpstr>
      <vt:lpstr>PowerPoint Presentation</vt:lpstr>
      <vt:lpstr>Scenario 2 (licenses of type negotiation)</vt:lpstr>
      <vt:lpstr>Scenario 2 (licenses of type negotiation)</vt:lpstr>
      <vt:lpstr>PowerPoint Presentation</vt:lpstr>
      <vt:lpstr>Scenario 3 (shared licenses)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770</cp:revision>
  <dcterms:created xsi:type="dcterms:W3CDTF">2015-04-14T20:14:13Z</dcterms:created>
  <dcterms:modified xsi:type="dcterms:W3CDTF">2018-07-02T07:03:17Z</dcterms:modified>
</cp:coreProperties>
</file>